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59781B2-016E-48C9-B019-9E40A2A7F7C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77005" autoAdjust="0"/>
  </p:normalViewPr>
  <p:slideViewPr>
    <p:cSldViewPr snapToGrid="0">
      <p:cViewPr varScale="1">
        <p:scale>
          <a:sx n="92" d="100"/>
          <a:sy n="92" d="100"/>
        </p:scale>
        <p:origin x="10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C8F0E-CCBF-4AF8-8337-0ACC44821575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3406A-92BE-41F1-A907-0E0B1FFD0A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17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今天我们为大家带来的 </a:t>
            </a:r>
            <a:r>
              <a:rPr lang="en-US" altLang="zh-CN" dirty="0"/>
              <a:t>presentation </a:t>
            </a:r>
            <a:r>
              <a:rPr lang="zh-CN" altLang="en-US" dirty="0"/>
              <a:t>是 </a:t>
            </a:r>
            <a:r>
              <a:rPr lang="en-US" altLang="zh-CN" dirty="0"/>
              <a:t>smoke rendering</a:t>
            </a:r>
            <a:r>
              <a:rPr lang="zh-CN" altLang="en-US" dirty="0"/>
              <a:t>，它是基于 </a:t>
            </a:r>
            <a:r>
              <a:rPr lang="en-US" altLang="zh-CN" dirty="0"/>
              <a:t>volume rendering </a:t>
            </a:r>
            <a:r>
              <a:rPr lang="zh-CN" altLang="en-US" dirty="0"/>
              <a:t>的渲染。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3406A-92BE-41F1-A907-0E0B1FFD0AE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711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第二部分是 </a:t>
            </a:r>
            <a:r>
              <a:rPr lang="en-US" altLang="zh-CN" dirty="0"/>
              <a:t>medium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我们分别为上面讲的两种 </a:t>
            </a:r>
            <a:r>
              <a:rPr lang="en-US" altLang="zh-CN" dirty="0"/>
              <a:t>volume</a:t>
            </a:r>
            <a:r>
              <a:rPr lang="zh-CN" altLang="en-US" dirty="0"/>
              <a:t> 分别实现了 </a:t>
            </a:r>
            <a:r>
              <a:rPr lang="en-US" altLang="zh-CN" dirty="0"/>
              <a:t>delta tracking </a:t>
            </a:r>
            <a:r>
              <a:rPr lang="zh-CN" altLang="en-US" dirty="0"/>
              <a:t>和 </a:t>
            </a:r>
            <a:r>
              <a:rPr lang="en-US" altLang="zh-CN" dirty="0"/>
              <a:t>decomposition tracking</a:t>
            </a:r>
            <a:r>
              <a:rPr lang="zh-CN" altLang="en-US" dirty="0"/>
              <a:t>，所以总共是 </a:t>
            </a:r>
            <a:r>
              <a:rPr lang="en-US" altLang="zh-CN" dirty="0"/>
              <a:t>4 </a:t>
            </a:r>
            <a:r>
              <a:rPr lang="zh-CN" altLang="en-US" dirty="0"/>
              <a:t>种。</a:t>
            </a:r>
            <a:endParaRPr lang="en-US" altLang="zh-CN" dirty="0"/>
          </a:p>
          <a:p>
            <a:r>
              <a:rPr lang="zh-CN" altLang="en-US" dirty="0"/>
              <a:t>我们发现，</a:t>
            </a:r>
            <a:r>
              <a:rPr lang="en-US" altLang="zh-CN" dirty="0"/>
              <a:t>decomposition tracking </a:t>
            </a:r>
            <a:r>
              <a:rPr lang="zh-CN" altLang="en-US" dirty="0"/>
              <a:t>的效果非常依赖于烟雾的 </a:t>
            </a:r>
            <a:r>
              <a:rPr lang="en-US" altLang="zh-CN" dirty="0"/>
              <a:t>density</a:t>
            </a:r>
            <a:r>
              <a:rPr lang="zh-CN" altLang="en-US" dirty="0"/>
              <a:t>。</a:t>
            </a:r>
            <a:r>
              <a:rPr lang="en-US" altLang="zh-CN" dirty="0"/>
              <a:t>Disney </a:t>
            </a:r>
            <a:r>
              <a:rPr lang="zh-CN" altLang="en-US" dirty="0"/>
              <a:t>效果好可能是因为它们测试用的是较为均匀的浓烟。而我们找到的 </a:t>
            </a:r>
            <a:r>
              <a:rPr lang="en-US" altLang="zh-CN" dirty="0"/>
              <a:t>VDB </a:t>
            </a:r>
            <a:r>
              <a:rPr lang="zh-CN" altLang="en-US" dirty="0"/>
              <a:t>免费素材大多有点中空，偶尔稀疏。</a:t>
            </a:r>
            <a:endParaRPr lang="en-US" altLang="zh-CN" dirty="0"/>
          </a:p>
          <a:p>
            <a:r>
              <a:rPr lang="zh-CN" altLang="en-US" dirty="0"/>
              <a:t>所以 </a:t>
            </a:r>
            <a:r>
              <a:rPr lang="en-US" altLang="zh-CN" dirty="0"/>
              <a:t>decomposition tracking </a:t>
            </a:r>
            <a:r>
              <a:rPr lang="zh-CN" altLang="en-US" dirty="0"/>
              <a:t>对 </a:t>
            </a:r>
            <a:r>
              <a:rPr lang="en-US" altLang="zh-CN" dirty="0"/>
              <a:t>Disney </a:t>
            </a:r>
            <a:r>
              <a:rPr lang="zh-CN" altLang="en-US" dirty="0"/>
              <a:t>能快很多，但对我们只能快一点点。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3406A-92BE-41F1-A907-0E0B1FFD0AE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812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第三部分是积分器。</a:t>
            </a:r>
            <a:endParaRPr lang="en-US" altLang="zh-CN" dirty="0"/>
          </a:p>
          <a:p>
            <a:r>
              <a:rPr lang="zh-CN" altLang="en-US" dirty="0"/>
              <a:t>回顾 </a:t>
            </a:r>
            <a:r>
              <a:rPr lang="en-US" altLang="zh-CN" dirty="0"/>
              <a:t>surface path tracing</a:t>
            </a:r>
            <a:r>
              <a:rPr lang="zh-CN" altLang="en-US" dirty="0"/>
              <a:t>，实现积分器的核心，是找到 </a:t>
            </a:r>
            <a:r>
              <a:rPr lang="en-US" altLang="zh-CN" dirty="0"/>
              <a:t>beta </a:t>
            </a:r>
            <a:r>
              <a:rPr lang="zh-CN" altLang="en-US" dirty="0"/>
              <a:t>的迭代形式和明确 </a:t>
            </a:r>
            <a:r>
              <a:rPr lang="en-US" altLang="zh-CN" dirty="0" err="1"/>
              <a:t>UniformSampleOneLight</a:t>
            </a:r>
            <a:r>
              <a:rPr lang="en-US" altLang="zh-CN" dirty="0"/>
              <a:t> </a:t>
            </a:r>
            <a:r>
              <a:rPr lang="zh-CN" altLang="en-US" dirty="0"/>
              <a:t>该怎么写。</a:t>
            </a:r>
            <a:endParaRPr lang="en-US" altLang="zh-CN" dirty="0"/>
          </a:p>
          <a:p>
            <a:r>
              <a:rPr lang="zh-CN" altLang="en-US" dirty="0"/>
              <a:t>看过 </a:t>
            </a:r>
            <a:r>
              <a:rPr lang="en-US" altLang="zh-CN" dirty="0"/>
              <a:t>PBRT </a:t>
            </a:r>
            <a:r>
              <a:rPr lang="zh-CN" altLang="en-US" dirty="0"/>
              <a:t>的懂的都懂，它完全没有介绍它积分器怎么写的，于是我们不得不手推。我们假定烟雾不发光，最终严格地推导出 </a:t>
            </a:r>
            <a:r>
              <a:rPr lang="en-US" altLang="zh-CN" dirty="0"/>
              <a:t>beta </a:t>
            </a:r>
            <a:r>
              <a:rPr lang="zh-CN" altLang="en-US" dirty="0"/>
              <a:t>的迭代形式和 </a:t>
            </a:r>
            <a:r>
              <a:rPr lang="en-US" altLang="zh-CN" dirty="0" err="1"/>
              <a:t>UniformSampleOneLight</a:t>
            </a:r>
            <a:r>
              <a:rPr lang="zh-CN" altLang="en-US" dirty="0"/>
              <a:t> 该怎么写。</a:t>
            </a:r>
            <a:endParaRPr lang="en-US" altLang="zh-CN" dirty="0"/>
          </a:p>
          <a:p>
            <a:r>
              <a:rPr lang="zh-CN" altLang="en-US" dirty="0"/>
              <a:t>具体推导细节可以参考我们的 </a:t>
            </a:r>
            <a:r>
              <a:rPr lang="en-US" altLang="zh-CN" dirty="0"/>
              <a:t>report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3406A-92BE-41F1-A907-0E0B1FFD0AE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432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我们也提供了一个基于 </a:t>
            </a:r>
            <a:r>
              <a:rPr lang="en-US" altLang="zh-CN" dirty="0" err="1"/>
              <a:t>Embree</a:t>
            </a:r>
            <a:r>
              <a:rPr lang="en-US" altLang="zh-CN" dirty="0"/>
              <a:t> </a:t>
            </a:r>
            <a:r>
              <a:rPr lang="zh-CN" altLang="en-US" dirty="0"/>
              <a:t>的加速器，但因为我们的框架本身对 </a:t>
            </a:r>
            <a:r>
              <a:rPr lang="en-US" altLang="zh-CN" dirty="0" err="1"/>
              <a:t>Embree</a:t>
            </a:r>
            <a:r>
              <a:rPr lang="en-US" altLang="zh-CN" dirty="0"/>
              <a:t> </a:t>
            </a:r>
            <a:r>
              <a:rPr lang="zh-CN" altLang="en-US" dirty="0"/>
              <a:t>不太友好，所以代码写得很垃，而且也没有实现真正的 </a:t>
            </a:r>
            <a:r>
              <a:rPr lang="en-US" altLang="zh-CN" dirty="0"/>
              <a:t>packet tracing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3406A-92BE-41F1-A907-0E0B1FFD0AE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275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这是我们有心想做但是尚未完成的部分。</a:t>
            </a:r>
            <a:endParaRPr lang="en-US" altLang="zh-CN" dirty="0"/>
          </a:p>
          <a:p>
            <a:r>
              <a:rPr lang="zh-CN" altLang="en-US" dirty="0"/>
              <a:t>其中最重要的是第一条，因为我们的积分器推导基于 </a:t>
            </a:r>
            <a:r>
              <a:rPr lang="en-US" altLang="zh-CN" dirty="0"/>
              <a:t>“</a:t>
            </a:r>
            <a:r>
              <a:rPr lang="zh-CN" altLang="en-US" dirty="0"/>
              <a:t>烟雾不发光</a:t>
            </a:r>
            <a:r>
              <a:rPr lang="en-US" altLang="zh-CN" dirty="0"/>
              <a:t>” </a:t>
            </a:r>
            <a:r>
              <a:rPr lang="zh-CN" altLang="en-US" dirty="0"/>
              <a:t>这一假设，所以尚未实现能自发光的烟雾。</a:t>
            </a:r>
            <a:endParaRPr lang="en-US" altLang="zh-CN" dirty="0"/>
          </a:p>
          <a:p>
            <a:r>
              <a:rPr lang="zh-CN" altLang="en-US" dirty="0"/>
              <a:t>剩余的是一些相对次要的 </a:t>
            </a:r>
            <a:r>
              <a:rPr lang="en-US" altLang="zh-CN" dirty="0"/>
              <a:t>future work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3406A-92BE-41F1-A907-0E0B1FFD0AE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993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这是我们小组的 </a:t>
            </a:r>
            <a:r>
              <a:rPr lang="en-US" altLang="zh-CN" dirty="0"/>
              <a:t>contribution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3406A-92BE-41F1-A907-0E0B1FFD0AE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014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3406A-92BE-41F1-A907-0E0B1FFD0AE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58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首先我们来看看最终的渲染结果。</a:t>
            </a:r>
            <a:endParaRPr lang="en-US" altLang="zh-CN" dirty="0"/>
          </a:p>
          <a:p>
            <a:r>
              <a:rPr lang="zh-CN" altLang="en-US" dirty="0"/>
              <a:t>左边这一张图的采样率为 </a:t>
            </a:r>
            <a:r>
              <a:rPr lang="en-US" altLang="zh-CN" dirty="0"/>
              <a:t>875</a:t>
            </a:r>
            <a:r>
              <a:rPr lang="zh-CN" altLang="en-US" dirty="0"/>
              <a:t>，右边的采样率是 </a:t>
            </a:r>
            <a:r>
              <a:rPr lang="en-US" altLang="zh-CN" dirty="0"/>
              <a:t>1750</a:t>
            </a:r>
            <a:r>
              <a:rPr lang="zh-CN" altLang="en-US" dirty="0"/>
              <a:t>。两张图的分辨率都为 </a:t>
            </a:r>
            <a:r>
              <a:rPr lang="en-US" altLang="zh-CN" dirty="0"/>
              <a:t>2048 * 2048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然后场景的搭建，特别是</a:t>
            </a:r>
            <a:r>
              <a:rPr lang="en-US" altLang="zh-CN" dirty="0"/>
              <a:t>3D</a:t>
            </a:r>
            <a:r>
              <a:rPr lang="zh-CN" altLang="en-US" dirty="0"/>
              <a:t>场景的物体放置比较繁琐，我们搭了非常多的场景然后比较他们可视化的结果。由于每次改变场景都需要重新渲染一遍，每次渲染都需要等几分钟才能知道结果。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我们从网上获取了两份免费的</a:t>
            </a:r>
            <a:r>
              <a:rPr lang="en-US" altLang="zh-CN" dirty="0"/>
              <a:t> </a:t>
            </a:r>
            <a:r>
              <a:rPr lang="en-US" altLang="zh-CN" dirty="0" err="1"/>
              <a:t>OpenVDB</a:t>
            </a:r>
            <a:r>
              <a:rPr lang="en-US" altLang="zh-CN" dirty="0"/>
              <a:t> </a:t>
            </a:r>
            <a:r>
              <a:rPr lang="zh-CN" altLang="en-US" dirty="0"/>
              <a:t>数据。他们是不发光的烟雾。</a:t>
            </a:r>
            <a:endParaRPr lang="en-US" altLang="zh-CN" dirty="0"/>
          </a:p>
          <a:p>
            <a:r>
              <a:rPr lang="zh-CN" altLang="en-US" dirty="0"/>
              <a:t>我们给这两份烟雾赋上了蓝色，而场景的灯光是偏黄的。最后我们得到了这样偏暗色的烟雾。这是第一个场景的效果。</a:t>
            </a:r>
            <a:endParaRPr lang="en-US" altLang="zh-CN" dirty="0"/>
          </a:p>
          <a:p>
            <a:r>
              <a:rPr lang="zh-CN" altLang="en-US" dirty="0"/>
              <a:t>对于第二个场景，我们还往烟雾中嵌入了镜子球和玻璃球，以便测试 </a:t>
            </a:r>
            <a:r>
              <a:rPr lang="en-US" altLang="zh-CN" dirty="0"/>
              <a:t>surface rendering </a:t>
            </a:r>
            <a:r>
              <a:rPr lang="zh-CN" altLang="en-US" dirty="0"/>
              <a:t>和 </a:t>
            </a:r>
            <a:r>
              <a:rPr lang="en-US" altLang="zh-CN" dirty="0"/>
              <a:t>volume rendering </a:t>
            </a:r>
            <a:r>
              <a:rPr lang="zh-CN" altLang="en-US" dirty="0"/>
              <a:t>结合的渲染效果。</a:t>
            </a:r>
            <a:endParaRPr lang="en-US" altLang="zh-CN" dirty="0"/>
          </a:p>
          <a:p>
            <a:r>
              <a:rPr lang="zh-CN" altLang="en-US" dirty="0"/>
              <a:t>特别要注意的是场景地面的阴影，这代表了光线穿过烟雾后的衰减效果。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3406A-92BE-41F1-A907-0E0B1FFD0AE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739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我们的工作基于</a:t>
            </a:r>
            <a:r>
              <a:rPr lang="en-US" altLang="zh-CN" dirty="0"/>
              <a:t> 4</a:t>
            </a:r>
            <a:r>
              <a:rPr lang="zh-CN" altLang="en-US" dirty="0"/>
              <a:t> 份不同的参考资料。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分别是 </a:t>
            </a:r>
            <a:r>
              <a:rPr lang="en-US" altLang="zh-CN" dirty="0" err="1"/>
              <a:t>pbrt</a:t>
            </a:r>
            <a:r>
              <a:rPr lang="zh-CN" altLang="en-US" dirty="0"/>
              <a:t>，然后是我们所要复现的论文 </a:t>
            </a:r>
            <a:r>
              <a:rPr lang="en-US" altLang="zh-CN" dirty="0"/>
              <a:t>Spectral and Decomposition Tracking for Rendering Heterogeneous Volume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后两份材料是补充材料，分别是 </a:t>
            </a:r>
            <a:r>
              <a:rPr lang="en-US" altLang="zh-CN" dirty="0"/>
              <a:t>residual tracking </a:t>
            </a:r>
            <a:r>
              <a:rPr lang="zh-CN" altLang="en-US" dirty="0"/>
              <a:t>和一个基于 </a:t>
            </a:r>
            <a:r>
              <a:rPr lang="en-US" altLang="zh-CN" dirty="0"/>
              <a:t>KD-Tree </a:t>
            </a:r>
            <a:r>
              <a:rPr lang="zh-CN" altLang="en-US" dirty="0"/>
              <a:t>的加速结构。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3406A-92BE-41F1-A907-0E0B1FFD0AE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150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PBRT</a:t>
            </a:r>
            <a:r>
              <a:rPr lang="zh-CN" altLang="en-US" dirty="0"/>
              <a:t> 是好东西啊！</a:t>
            </a:r>
            <a:endParaRPr lang="en-US" altLang="zh-CN" dirty="0"/>
          </a:p>
          <a:p>
            <a:r>
              <a:rPr lang="zh-CN" altLang="en-US" dirty="0"/>
              <a:t>他提供了一份比较基础的 </a:t>
            </a:r>
            <a:r>
              <a:rPr lang="en-US" altLang="zh-CN" dirty="0"/>
              <a:t>volume rendering </a:t>
            </a:r>
            <a:r>
              <a:rPr lang="zh-CN" altLang="en-US" dirty="0"/>
              <a:t>的框架。但是他并没有很好的进行理论解释，而且写的比较抽象。</a:t>
            </a:r>
            <a:endParaRPr lang="en-US" altLang="zh-CN" dirty="0"/>
          </a:p>
          <a:p>
            <a:r>
              <a:rPr lang="zh-CN" altLang="en-US" dirty="0"/>
              <a:t>因此我们基于 </a:t>
            </a:r>
            <a:r>
              <a:rPr lang="en-US" altLang="zh-CN" dirty="0"/>
              <a:t>path tracing </a:t>
            </a:r>
            <a:r>
              <a:rPr lang="zh-CN" altLang="en-US" dirty="0"/>
              <a:t>的 </a:t>
            </a:r>
            <a:r>
              <a:rPr lang="en-US" altLang="zh-CN" dirty="0"/>
              <a:t>beta </a:t>
            </a:r>
            <a:r>
              <a:rPr lang="zh-CN" altLang="en-US" dirty="0"/>
              <a:t>算法，自己推导了一份 </a:t>
            </a:r>
            <a:r>
              <a:rPr lang="en-US" altLang="zh-CN" dirty="0"/>
              <a:t>volume path tracing </a:t>
            </a:r>
            <a:r>
              <a:rPr lang="zh-CN" altLang="en-US" dirty="0"/>
              <a:t>的</a:t>
            </a:r>
            <a:r>
              <a:rPr lang="en-US" altLang="zh-CN" dirty="0"/>
              <a:t> beta </a:t>
            </a:r>
            <a:r>
              <a:rPr lang="zh-CN" altLang="en-US" dirty="0"/>
              <a:t>算法并且实现在了我们的积分器中。</a:t>
            </a:r>
            <a:endParaRPr lang="en-US" altLang="zh-CN" dirty="0"/>
          </a:p>
          <a:p>
            <a:r>
              <a:rPr lang="zh-CN" altLang="en-US" dirty="0"/>
              <a:t>特别是 </a:t>
            </a:r>
            <a:r>
              <a:rPr lang="en-US" altLang="zh-CN" dirty="0"/>
              <a:t>path tracing </a:t>
            </a:r>
            <a:r>
              <a:rPr lang="zh-CN" altLang="en-US" dirty="0"/>
              <a:t>需要每次对于光源进行采样，因此我们也自己推导了一份 </a:t>
            </a:r>
            <a:r>
              <a:rPr lang="en-US" altLang="zh-CN" dirty="0" err="1"/>
              <a:t>uniformSampleOneLight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3406A-92BE-41F1-A907-0E0B1FFD0AE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220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然后就是我们复现的论文。</a:t>
            </a:r>
            <a:endParaRPr lang="en-US" altLang="zh-CN" dirty="0"/>
          </a:p>
          <a:p>
            <a:r>
              <a:rPr lang="zh-CN" altLang="en-US" dirty="0"/>
              <a:t>这篇论文是对 </a:t>
            </a:r>
            <a:r>
              <a:rPr lang="en-US" altLang="zh-CN" dirty="0"/>
              <a:t>delta tracking </a:t>
            </a:r>
            <a:r>
              <a:rPr lang="zh-CN" altLang="en-US" dirty="0"/>
              <a:t>的改进工作。目的是为了加速 </a:t>
            </a:r>
            <a:r>
              <a:rPr lang="en-US" altLang="zh-CN" dirty="0"/>
              <a:t>distance sampling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对于距离采样，我都必须遵循这一个</a:t>
            </a:r>
            <a:r>
              <a:rPr lang="en-US" altLang="zh-CN" dirty="0"/>
              <a:t>PDF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他将不均匀的介质分解为均匀的介质和剩余的介质。如图所示！</a:t>
            </a:r>
            <a:endParaRPr lang="en-US" altLang="zh-CN" dirty="0"/>
          </a:p>
          <a:p>
            <a:r>
              <a:rPr lang="zh-CN" altLang="en-US" dirty="0"/>
              <a:t>可以看这边的图表所示，均匀的介质一般为</a:t>
            </a:r>
            <a:r>
              <a:rPr lang="en-US" altLang="zh-CN" dirty="0"/>
              <a:t>density</a:t>
            </a:r>
            <a:r>
              <a:rPr lang="zh-CN" altLang="en-US" dirty="0"/>
              <a:t>的下界，我们可以对这部分介质解析地采样。剩余部分就按照 </a:t>
            </a:r>
            <a:r>
              <a:rPr lang="en-US" altLang="zh-CN" dirty="0"/>
              <a:t>delta tracking </a:t>
            </a:r>
            <a:r>
              <a:rPr lang="zh-CN" altLang="en-US" dirty="0"/>
              <a:t>的方式进行采样。</a:t>
            </a:r>
            <a:endParaRPr lang="en-US" altLang="zh-CN" dirty="0"/>
          </a:p>
          <a:p>
            <a:r>
              <a:rPr lang="zh-CN" altLang="en-US" dirty="0"/>
              <a:t>然后只需要取二者</a:t>
            </a:r>
            <a:r>
              <a:rPr lang="en-US" altLang="zh-CN" dirty="0"/>
              <a:t>distance</a:t>
            </a:r>
            <a:r>
              <a:rPr lang="zh-CN" altLang="en-US" dirty="0"/>
              <a:t>的最小值即可。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3406A-92BE-41F1-A907-0E0B1FFD0AE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868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Ratio tracking and residual tracking </a:t>
            </a:r>
            <a:r>
              <a:rPr lang="zh-CN" altLang="en-US" dirty="0"/>
              <a:t>是一种可以处理那些</a:t>
            </a:r>
            <a:r>
              <a:rPr lang="en-US" altLang="zh-CN" dirty="0"/>
              <a:t>wavelength dependent</a:t>
            </a:r>
            <a:r>
              <a:rPr lang="zh-CN" altLang="en-US" dirty="0"/>
              <a:t>的</a:t>
            </a:r>
            <a:r>
              <a:rPr lang="en-US" altLang="zh-CN" dirty="0"/>
              <a:t>extinction</a:t>
            </a:r>
            <a:r>
              <a:rPr lang="zh-CN" altLang="en-US" dirty="0"/>
              <a:t>，在论文中和我们</a:t>
            </a:r>
            <a:r>
              <a:rPr lang="en-US" altLang="zh-CN" dirty="0"/>
              <a:t>report</a:t>
            </a:r>
            <a:r>
              <a:rPr lang="zh-CN" altLang="en-US" dirty="0"/>
              <a:t>中也写出了如何证明</a:t>
            </a:r>
            <a:r>
              <a:rPr lang="en-US" altLang="zh-CN" dirty="0"/>
              <a:t>unbiased, low-variance</a:t>
            </a:r>
            <a:r>
              <a:rPr lang="zh-CN" altLang="en-US" dirty="0"/>
              <a:t>的</a:t>
            </a:r>
            <a:r>
              <a:rPr lang="en-US" altLang="zh-CN" dirty="0"/>
              <a:t>transmittance estimates.</a:t>
            </a:r>
            <a:r>
              <a:rPr lang="zh-CN" altLang="en-US" dirty="0"/>
              <a:t>更具体点，</a:t>
            </a:r>
            <a:r>
              <a:rPr lang="en-US" altLang="zh-CN" dirty="0"/>
              <a:t>ratio tracking </a:t>
            </a:r>
            <a:r>
              <a:rPr lang="zh-CN" altLang="en-US" dirty="0"/>
              <a:t>是利用在</a:t>
            </a:r>
            <a:r>
              <a:rPr lang="en-US" altLang="zh-CN" dirty="0"/>
              <a:t>tracking</a:t>
            </a:r>
            <a:r>
              <a:rPr lang="zh-CN" altLang="en-US" dirty="0"/>
              <a:t>过程中发现的信息来得到一个</a:t>
            </a:r>
            <a:r>
              <a:rPr lang="en-US" altLang="zh-CN" dirty="0"/>
              <a:t>transmittance</a:t>
            </a:r>
            <a:r>
              <a:rPr lang="zh-CN" altLang="en-US" dirty="0"/>
              <a:t>的</a:t>
            </a:r>
            <a:r>
              <a:rPr lang="en-US" altLang="zh-CN" dirty="0"/>
              <a:t>constant approximation. Residual tracking</a:t>
            </a:r>
            <a:r>
              <a:rPr lang="zh-CN" altLang="en-US" dirty="0"/>
              <a:t>则是</a:t>
            </a:r>
            <a:r>
              <a:rPr lang="en-US" altLang="zh-CN" dirty="0"/>
              <a:t>complementary to delta tracking and ratio tracking,</a:t>
            </a:r>
            <a:r>
              <a:rPr lang="zh-CN" altLang="en-US" dirty="0"/>
              <a:t>它</a:t>
            </a:r>
            <a:r>
              <a:rPr lang="en-US" altLang="zh-CN" dirty="0"/>
              <a:t>combines numerical estimation </a:t>
            </a:r>
            <a:r>
              <a:rPr lang="zh-CN" altLang="en-US" dirty="0"/>
              <a:t>和</a:t>
            </a:r>
            <a:r>
              <a:rPr lang="en-US" altLang="zh-CN" dirty="0"/>
              <a:t>analytic approximation</a:t>
            </a:r>
            <a:r>
              <a:rPr lang="zh-CN" altLang="en-US" dirty="0"/>
              <a:t>得到</a:t>
            </a:r>
            <a:r>
              <a:rPr lang="en-US" altLang="zh-CN" dirty="0"/>
              <a:t>piecewise exponential solution.</a:t>
            </a:r>
          </a:p>
          <a:p>
            <a:r>
              <a:rPr lang="zh-CN" altLang="en-US" dirty="0"/>
              <a:t>这篇文章具体细节就跳过，值得一提的是与</a:t>
            </a:r>
            <a:r>
              <a:rPr lang="en-US" altLang="zh-CN" dirty="0"/>
              <a:t>decomposition tracking</a:t>
            </a:r>
            <a:r>
              <a:rPr lang="zh-CN" altLang="en-US" dirty="0"/>
              <a:t>相似，但前者是用来</a:t>
            </a:r>
            <a:r>
              <a:rPr lang="en-US" altLang="zh-CN" dirty="0"/>
              <a:t>sample distance,</a:t>
            </a:r>
            <a:r>
              <a:rPr lang="zh-CN" altLang="en-US" dirty="0"/>
              <a:t>而这篇文章是被用来</a:t>
            </a:r>
            <a:r>
              <a:rPr lang="en-US" altLang="zh-CN" dirty="0"/>
              <a:t>evaluate transmittance</a:t>
            </a:r>
            <a:r>
              <a:rPr lang="zh-CN" altLang="en-US" dirty="0"/>
              <a:t>。思路也蛮相似的，这篇文章提出把</a:t>
            </a:r>
            <a:r>
              <a:rPr lang="en-US" altLang="zh-CN" dirty="0"/>
              <a:t>extinction function</a:t>
            </a:r>
            <a:r>
              <a:rPr lang="zh-CN" altLang="en-US" dirty="0"/>
              <a:t>分成</a:t>
            </a:r>
            <a:r>
              <a:rPr lang="en-US" altLang="zh-CN" dirty="0"/>
              <a:t>control extinction </a:t>
            </a:r>
            <a:r>
              <a:rPr lang="zh-CN" altLang="en-US" dirty="0"/>
              <a:t>和</a:t>
            </a:r>
            <a:r>
              <a:rPr lang="en-US" altLang="zh-CN" dirty="0"/>
              <a:t>residual extinction</a:t>
            </a:r>
            <a:r>
              <a:rPr lang="zh-CN" altLang="en-US" dirty="0"/>
              <a:t>两个部分，这就是这篇文章的</a:t>
            </a:r>
            <a:r>
              <a:rPr lang="en-US" altLang="zh-CN" dirty="0"/>
              <a:t>contribution.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3406A-92BE-41F1-A907-0E0B1FFD0AE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064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这篇文章提出了一种</a:t>
            </a:r>
            <a:r>
              <a:rPr lang="en-US" altLang="zh-CN" dirty="0"/>
              <a:t>KD-Tree</a:t>
            </a:r>
            <a:r>
              <a:rPr lang="zh-CN" altLang="en-US" dirty="0"/>
              <a:t>的结构来加速</a:t>
            </a:r>
            <a:r>
              <a:rPr lang="en-US" altLang="zh-CN" dirty="0"/>
              <a:t>delta tracking</a:t>
            </a:r>
            <a:r>
              <a:rPr lang="zh-CN" altLang="en-US" dirty="0"/>
              <a:t>。因为我们知道在</a:t>
            </a:r>
            <a:r>
              <a:rPr lang="en-US" altLang="zh-CN" dirty="0"/>
              <a:t>inhomogeneous participating media</a:t>
            </a:r>
            <a:r>
              <a:rPr lang="zh-CN" altLang="en-US" dirty="0"/>
              <a:t>里找下一个</a:t>
            </a:r>
            <a:r>
              <a:rPr lang="en-US" altLang="zh-CN" dirty="0"/>
              <a:t>scattering event </a:t>
            </a:r>
            <a:r>
              <a:rPr lang="zh-CN" altLang="en-US" dirty="0"/>
              <a:t>是非常</a:t>
            </a:r>
            <a:r>
              <a:rPr lang="en-US" altLang="zh-CN" dirty="0"/>
              <a:t>time-consuming</a:t>
            </a:r>
            <a:r>
              <a:rPr lang="zh-CN" altLang="en-US" dirty="0"/>
              <a:t>的一件事。这篇文章简而言之就是通过介质中的平均自由程的空间</a:t>
            </a:r>
            <a:r>
              <a:rPr lang="en-US" altLang="zh-CN" dirty="0"/>
              <a:t>variance</a:t>
            </a:r>
            <a:r>
              <a:rPr lang="zh-CN" altLang="en-US" dirty="0"/>
              <a:t>来把</a:t>
            </a:r>
            <a:r>
              <a:rPr lang="en-US" altLang="zh-CN" dirty="0"/>
              <a:t>bounding box</a:t>
            </a:r>
            <a:r>
              <a:rPr lang="zh-CN" altLang="en-US" dirty="0"/>
              <a:t>划分成很多小空间。然后由于我们代码不止实现了</a:t>
            </a:r>
            <a:r>
              <a:rPr lang="en-US" altLang="zh-CN" dirty="0"/>
              <a:t>delta tracking</a:t>
            </a:r>
            <a:r>
              <a:rPr lang="zh-CN" altLang="en-US" dirty="0"/>
              <a:t>还实现了</a:t>
            </a:r>
            <a:r>
              <a:rPr lang="en-US" altLang="zh-CN" dirty="0"/>
              <a:t>decomposition tracking. </a:t>
            </a:r>
            <a:r>
              <a:rPr lang="zh-CN" altLang="en-US" dirty="0"/>
              <a:t>为了兼容</a:t>
            </a:r>
            <a:r>
              <a:rPr lang="en-US" altLang="zh-CN" dirty="0"/>
              <a:t>decomposition tracking,</a:t>
            </a:r>
            <a:r>
              <a:rPr lang="zh-CN" altLang="en-US" dirty="0"/>
              <a:t> 我们加了一种基于</a:t>
            </a:r>
            <a:r>
              <a:rPr lang="en-US" altLang="zh-CN" dirty="0"/>
              <a:t>density</a:t>
            </a:r>
            <a:r>
              <a:rPr lang="zh-CN" altLang="en-US" dirty="0"/>
              <a:t>最小值的划分。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3406A-92BE-41F1-A907-0E0B1FFD0AE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248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我们的实现主要分为 </a:t>
            </a:r>
            <a:r>
              <a:rPr lang="en-US" altLang="zh-CN" dirty="0"/>
              <a:t>3 </a:t>
            </a:r>
            <a:r>
              <a:rPr lang="zh-CN" altLang="en-US" dirty="0"/>
              <a:t>个核心部分和 </a:t>
            </a:r>
            <a:r>
              <a:rPr lang="en-US" altLang="zh-CN" dirty="0"/>
              <a:t>1 </a:t>
            </a:r>
            <a:r>
              <a:rPr lang="zh-CN" altLang="en-US" dirty="0"/>
              <a:t>个无关紧要的基于 </a:t>
            </a:r>
            <a:r>
              <a:rPr lang="en-US" altLang="zh-CN" dirty="0" err="1"/>
              <a:t>Embree</a:t>
            </a:r>
            <a:r>
              <a:rPr lang="en-US" altLang="zh-CN" dirty="0"/>
              <a:t> </a:t>
            </a:r>
            <a:r>
              <a:rPr lang="zh-CN" altLang="en-US" dirty="0"/>
              <a:t>的加速器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3406A-92BE-41F1-A907-0E0B1FFD0AE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666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第一部分是 </a:t>
            </a:r>
            <a:r>
              <a:rPr lang="en-US" altLang="zh-CN" dirty="0"/>
              <a:t>volume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Volume </a:t>
            </a:r>
            <a:r>
              <a:rPr lang="zh-CN" altLang="en-US" dirty="0"/>
              <a:t>是一个封装好的 </a:t>
            </a:r>
            <a:r>
              <a:rPr lang="en-US" altLang="zh-CN" dirty="0" err="1"/>
              <a:t>OpenVDB</a:t>
            </a:r>
            <a:r>
              <a:rPr lang="en-US" altLang="zh-CN" dirty="0"/>
              <a:t> </a:t>
            </a:r>
            <a:r>
              <a:rPr lang="zh-CN" altLang="en-US" dirty="0"/>
              <a:t>数据。我们提供了两种封装，一种是直接访问 </a:t>
            </a:r>
            <a:r>
              <a:rPr lang="en-US" altLang="zh-CN" dirty="0" err="1"/>
              <a:t>OpenVDB</a:t>
            </a:r>
            <a:r>
              <a:rPr lang="en-US" altLang="zh-CN" dirty="0"/>
              <a:t> </a:t>
            </a:r>
            <a:r>
              <a:rPr lang="en-US" altLang="zh-CN" dirty="0" err="1"/>
              <a:t>floatGrid</a:t>
            </a:r>
            <a:r>
              <a:rPr lang="zh-CN" altLang="en-US" dirty="0"/>
              <a:t>，另一种是在外面套了个 </a:t>
            </a:r>
            <a:r>
              <a:rPr lang="en-US" altLang="zh-CN" dirty="0" err="1"/>
              <a:t>KDTree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KDTree</a:t>
            </a:r>
            <a:r>
              <a:rPr lang="en-US" altLang="zh-CN" dirty="0"/>
              <a:t> </a:t>
            </a:r>
            <a:r>
              <a:rPr lang="zh-CN" altLang="en-US" dirty="0"/>
              <a:t>用了一种奇诡的压缩方式，将每个 </a:t>
            </a:r>
            <a:r>
              <a:rPr lang="en-US" altLang="zh-CN" dirty="0"/>
              <a:t>node </a:t>
            </a:r>
            <a:r>
              <a:rPr lang="zh-CN" altLang="en-US" dirty="0"/>
              <a:t>压缩到 </a:t>
            </a:r>
            <a:r>
              <a:rPr lang="en-US" altLang="zh-CN" dirty="0"/>
              <a:t>64 bits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3406A-92BE-41F1-A907-0E0B1FFD0AE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429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8150EB-CD6C-4308-A367-EBE4B3A69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510320-73A8-4B25-BD20-A6049CC9C7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D6BB66-9D57-4397-883E-D20D51C95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FF65-0ABA-4082-9F8B-CA54333BCE94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87AFAA-E332-4BBB-A6D7-51D3C16E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07E768-DE6F-45BC-B1AB-2DD3D1A8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63B1-CA53-4C6D-B4BC-B066869B4D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882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F65B6-B814-449E-AB30-B2528B061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5A3C9F-9591-4709-9DF6-C9B446750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F600BE-6CB2-4847-9853-53DDF2EA8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FF65-0ABA-4082-9F8B-CA54333BCE94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CA9F2B-E569-4B4B-B87D-4BFB0214C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7C800D-C2BA-4C4C-AC73-66CF6DE03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63B1-CA53-4C6D-B4BC-B066869B4D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47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3F0B3D-819D-42E0-B32F-B8ABB9CDE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C65539-7F63-423E-B6D5-1449B5779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FF24A9-4C42-4D94-A752-C0F07698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FF65-0ABA-4082-9F8B-CA54333BCE94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963A4F-4FB0-4009-B424-A24AAD14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2D9982-5444-4850-9A9E-18923487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63B1-CA53-4C6D-B4BC-B066869B4D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078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FC5206-4E48-415C-A17B-828B570F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C38DB-2F4C-4EF5-BDEA-315A8B69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3EED2F-AD3D-4AD8-9A07-2A60E7931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FF65-0ABA-4082-9F8B-CA54333BCE94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7AEE64-2BD9-4F68-BD83-92B9938D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F168A7-F3BA-42A2-A0CB-F91077F2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63B1-CA53-4C6D-B4BC-B066869B4D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2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FBE804-971B-4256-8AD4-D0CACC868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1A2F6D-C2CE-4D6C-B348-1106292F9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BAB913-D523-4F0E-BC83-B7CEE779A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FF65-0ABA-4082-9F8B-CA54333BCE94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4A8F87-9D97-481F-9155-341491676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2AAF0D-0C19-4299-A085-D1CF556E9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63B1-CA53-4C6D-B4BC-B066869B4D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791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F4032-F7C1-4FCF-A9E7-5E7A7233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28C9B1-C00C-411C-BB57-2232108CFB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8CAAED-0B6B-42DD-B65C-A6F5172A5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190A67-9B56-4CC6-9201-74B119AC5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FF65-0ABA-4082-9F8B-CA54333BCE94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D6B657-7640-42F9-8D10-26F8F4343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847A2D-FE84-4E1A-9F5E-AAC09C5A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63B1-CA53-4C6D-B4BC-B066869B4D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408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97B11-DB91-4027-BC9F-B8415B66B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39EBC8-3C4D-4A0C-9117-EA57C6C8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CEF345-8AD6-4C37-846D-3B64DC3AA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0A39C5-8039-421F-B5F3-F9EF0BE61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BDA171-F464-4EE9-AD59-8B4D223C6F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D2B9D68-32F2-40A9-BF21-B1326227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FF65-0ABA-4082-9F8B-CA54333BCE94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B56C090-6CAD-4C3C-A87A-E0CB6C51E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4A09EF-2519-4A26-920C-A7FA4E9B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63B1-CA53-4C6D-B4BC-B066869B4D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189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44AB0-3F5C-4027-B5B3-68814C2F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32F735-83F0-47CC-9F5B-5DD1A8088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FF65-0ABA-4082-9F8B-CA54333BCE94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5BEED7-3A9E-4E20-8BBF-53FB1DD49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A82343-EB93-4054-84AC-8342B30B7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63B1-CA53-4C6D-B4BC-B066869B4D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35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F3C4A6-8C44-4318-9481-2F14D36B5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FF65-0ABA-4082-9F8B-CA54333BCE94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9356103-335F-4C2B-90B2-7591DD0BC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E5AD1D-244D-49C1-A451-DE662E406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63B1-CA53-4C6D-B4BC-B066869B4D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04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646BC-ECF2-4737-8BD0-735F608D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4F0E11-3F89-4847-9B61-A7B246FF8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A64A63-9D02-4DA9-8204-1A1C8AB1D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BD7CE7-9242-482C-836F-4BE9D39AF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FF65-0ABA-4082-9F8B-CA54333BCE94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92A516-5CE7-45F5-BCD6-EBE78ABD7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913F9C-02C9-464C-8CA7-D90D56588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63B1-CA53-4C6D-B4BC-B066869B4D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477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D94F97-10EA-475F-911D-A020208AE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9A6213-D3A5-4342-B619-11CB0409A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4A5F64-C3A8-477D-B0F3-1DFC675A7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4D01FC-E5E1-4311-B6B8-FEB2AB54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FF65-0ABA-4082-9F8B-CA54333BCE94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CB3EFE-9089-448E-A3F7-A443C5FB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63FD1A-C28E-481A-BEFF-3B395E0F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63B1-CA53-4C6D-B4BC-B066869B4D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89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044D43-D3C4-4E01-94CA-0CAE6980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0CE8FF-3F93-4D5A-9DE9-D3B8B8289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53AB72-49EB-4FDC-9851-C75142B9F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DFF65-0ABA-4082-9F8B-CA54333BCE94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BFBDC8-C2EA-4EC1-BEC0-AB15515B4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206BC3-6A36-490D-ADBA-19E7D71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763B1-CA53-4C6D-B4BC-B066869B4D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06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1549D-A257-4170-AAB2-C007A5919F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Sylfaen" panose="010A0502050306030303" pitchFamily="18" charset="0"/>
              </a:rPr>
              <a:t>Smoke rendering</a:t>
            </a:r>
            <a:endParaRPr lang="zh-CN" altLang="en-US" dirty="0">
              <a:latin typeface="Sylfaen" panose="010A0502050306030303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1B14CF9-3E04-4397-8AC8-B98EDDB523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Group 1</a:t>
            </a:r>
          </a:p>
          <a:p>
            <a:r>
              <a:rPr lang="en-US" altLang="zh-CN" dirty="0" err="1"/>
              <a:t>YiHeng</a:t>
            </a:r>
            <a:r>
              <a:rPr lang="en-US" altLang="zh-CN" dirty="0"/>
              <a:t> Wu</a:t>
            </a:r>
          </a:p>
          <a:p>
            <a:r>
              <a:rPr lang="en-US" altLang="zh-CN" dirty="0" err="1"/>
              <a:t>HaiZhao</a:t>
            </a:r>
            <a:r>
              <a:rPr lang="en-US" altLang="zh-CN" dirty="0"/>
              <a:t> Dai</a:t>
            </a:r>
          </a:p>
          <a:p>
            <a:r>
              <a:rPr lang="en-US" altLang="zh-CN" dirty="0" err="1"/>
              <a:t>XiaoHan</a:t>
            </a:r>
            <a:r>
              <a:rPr lang="en-US" altLang="zh-CN" dirty="0"/>
              <a:t> Wu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0069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0E3B30-2824-4FA9-A70C-9A163A04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Medium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943442-CE87-486A-BAC2-63A0815BE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0183"/>
            <a:ext cx="10515600" cy="4351338"/>
          </a:xfrm>
        </p:spPr>
        <p:txBody>
          <a:bodyPr/>
          <a:lstStyle/>
          <a:p>
            <a:r>
              <a:rPr lang="en-US" altLang="zh-CN" dirty="0"/>
              <a:t>4 types:</a:t>
            </a:r>
          </a:p>
          <a:p>
            <a:pPr marL="1371600" lvl="3" indent="0">
              <a:buNone/>
            </a:pPr>
            <a:r>
              <a:rPr lang="en-US" altLang="zh-CN" sz="2800" dirty="0"/>
              <a:t>Delta tracking for grid</a:t>
            </a:r>
          </a:p>
          <a:p>
            <a:pPr marL="1371600" lvl="3" indent="0">
              <a:buNone/>
            </a:pPr>
            <a:r>
              <a:rPr lang="en-US" altLang="zh-CN" sz="2800" dirty="0"/>
              <a:t>Decomposition tracking for grid</a:t>
            </a:r>
          </a:p>
          <a:p>
            <a:pPr marL="1371600" lvl="3" indent="0">
              <a:buNone/>
            </a:pPr>
            <a:r>
              <a:rPr lang="en-US" altLang="zh-CN" sz="2800" dirty="0"/>
              <a:t>Delta tracking for KD-Tree</a:t>
            </a:r>
            <a:br>
              <a:rPr lang="en-US" altLang="zh-CN" sz="2800" dirty="0"/>
            </a:br>
            <a:r>
              <a:rPr lang="en-US" altLang="zh-CN" sz="2800" dirty="0"/>
              <a:t>Decomposition tracking for KD-Tree </a:t>
            </a:r>
          </a:p>
        </p:txBody>
      </p:sp>
    </p:spTree>
    <p:extLst>
      <p:ext uri="{BB962C8B-B14F-4D97-AF65-F5344CB8AC3E}">
        <p14:creationId xmlns:p14="http://schemas.microsoft.com/office/powerpoint/2010/main" val="62931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5F81D-F3B2-4CF9-AF64-944B5725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Integrator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769E104-F92D-4370-9026-3DCB5746D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7177"/>
            <a:ext cx="54838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22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552A2A-7C75-4116-A51B-C7FF81AE5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Embree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B8FF9EB-5BAD-4259-A717-2E2A4A713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259" y="3016251"/>
            <a:ext cx="4919482" cy="155143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DB87787-26FE-4E2F-AAC7-28DFCB19EA83}"/>
              </a:ext>
            </a:extLst>
          </p:cNvPr>
          <p:cNvSpPr txBox="1"/>
          <p:nvPr/>
        </p:nvSpPr>
        <p:spPr>
          <a:xfrm>
            <a:off x="947956" y="1690688"/>
            <a:ext cx="8833607" cy="567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ts val="1650"/>
              </a:lnSpc>
            </a:pPr>
            <a:endParaRPr lang="en-US" altLang="zh-CN" sz="2800" kern="0" dirty="0">
              <a:solidFill>
                <a:srgbClr val="569CD6"/>
              </a:solidFill>
              <a:effectLst/>
              <a:latin typeface="Source Code Pro" panose="020B050903040302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lang="en-US" altLang="zh-CN" sz="2800" kern="0" dirty="0">
                <a:solidFill>
                  <a:srgbClr val="569CD6"/>
                </a:solidFill>
                <a:effectLst/>
                <a:latin typeface="Source Code Pro" panose="020B050903040302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class</a:t>
            </a:r>
            <a:r>
              <a:rPr lang="en-US" altLang="zh-CN" sz="2800" kern="0" dirty="0">
                <a:solidFill>
                  <a:srgbClr val="D4D4D4"/>
                </a:solidFill>
                <a:effectLst/>
                <a:latin typeface="Source Code Pro" panose="020B050903040302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800" kern="0" dirty="0" err="1">
                <a:solidFill>
                  <a:srgbClr val="4EC9B0"/>
                </a:solidFill>
                <a:effectLst/>
                <a:latin typeface="Source Code Pro" panose="020B050903040302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EmbreeAccel</a:t>
            </a:r>
            <a:r>
              <a:rPr lang="en-US" altLang="zh-CN" sz="2800" kern="0" dirty="0">
                <a:solidFill>
                  <a:srgbClr val="D4D4D4"/>
                </a:solidFill>
                <a:effectLst/>
                <a:latin typeface="Source Code Pro" panose="020B050903040302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: </a:t>
            </a:r>
            <a:r>
              <a:rPr lang="en-US" altLang="zh-CN" sz="2800" kern="0" dirty="0">
                <a:solidFill>
                  <a:srgbClr val="569CD6"/>
                </a:solidFill>
                <a:effectLst/>
                <a:latin typeface="Source Code Pro" panose="020B050903040302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public</a:t>
            </a:r>
            <a:r>
              <a:rPr lang="en-US" altLang="zh-CN" sz="2800" kern="0" dirty="0">
                <a:solidFill>
                  <a:srgbClr val="D4D4D4"/>
                </a:solidFill>
                <a:effectLst/>
                <a:latin typeface="Source Code Pro" panose="020B050903040302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800" kern="0">
                <a:solidFill>
                  <a:srgbClr val="4EC9B0"/>
                </a:solidFill>
                <a:effectLst/>
                <a:latin typeface="Source Code Pro" panose="020B050903040302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Aggregate</a:t>
            </a:r>
            <a:r>
              <a:rPr lang="en-US" altLang="zh-CN" sz="2800" kern="0">
                <a:solidFill>
                  <a:srgbClr val="D4D4D4"/>
                </a:solidFill>
                <a:effectLst/>
                <a:latin typeface="Source Code Pro" panose="020B050903040302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{ };</a:t>
            </a:r>
            <a:endParaRPr lang="en-US" altLang="zh-CN" sz="2800" kern="0" dirty="0">
              <a:solidFill>
                <a:srgbClr val="D4D4D4"/>
              </a:solidFill>
              <a:effectLst/>
              <a:latin typeface="Source Code Pro" panose="020B050903040302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9169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0CC4F-4B95-47EF-8792-5278E346D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1C4AB4-34AD-4802-A9DC-E4904914A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Emissive Medium</a:t>
            </a:r>
          </a:p>
          <a:p>
            <a:r>
              <a:rPr lang="en-US" altLang="zh-CN" dirty="0"/>
              <a:t>Faster </a:t>
            </a:r>
            <a:r>
              <a:rPr lang="en-US" altLang="zh-CN" dirty="0" err="1"/>
              <a:t>IntersectTr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MIS</a:t>
            </a:r>
          </a:p>
          <a:p>
            <a:r>
              <a:rPr lang="en-US" altLang="zh-CN" dirty="0"/>
              <a:t>Better Interface for Surface</a:t>
            </a:r>
          </a:p>
          <a:p>
            <a:r>
              <a:rPr lang="en-US" altLang="zh-CN" dirty="0"/>
              <a:t>Packet Tracking</a:t>
            </a:r>
          </a:p>
          <a:p>
            <a:r>
              <a:rPr lang="en-US" altLang="zh-CN" dirty="0"/>
              <a:t>Handling Floating Point Errors</a:t>
            </a:r>
            <a:br>
              <a:rPr lang="en-US" altLang="zh-CN" dirty="0"/>
            </a:b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3982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013957-154B-4DA0-A844-819340838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3B5F6D-DE60-450A-99B5-C61CDFB51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err="1"/>
              <a:t>Yiheng</a:t>
            </a:r>
            <a:r>
              <a:rPr lang="en-US" altLang="zh-CN" dirty="0"/>
              <a:t> Wu: The realization of the main part of the project: integrator, KD-Tree structure for volume, delta tracking and decomposition tracking. The implementation part of the report.</a:t>
            </a:r>
          </a:p>
          <a:p>
            <a:r>
              <a:rPr lang="en-US" altLang="zh-CN" dirty="0" err="1"/>
              <a:t>Haizhao</a:t>
            </a:r>
            <a:r>
              <a:rPr lang="en-US" altLang="zh-CN" dirty="0"/>
              <a:t> Dai: Setting up many scenes for the project. Build up thread-safe random number generator. The learning and test experiment of </a:t>
            </a:r>
            <a:r>
              <a:rPr lang="en-US" altLang="zh-CN" dirty="0" err="1"/>
              <a:t>Embree</a:t>
            </a:r>
            <a:r>
              <a:rPr lang="en-US" altLang="zh-CN" dirty="0"/>
              <a:t> repo. The introduction part and first two sections of the theoretical part of the report.</a:t>
            </a:r>
          </a:p>
          <a:p>
            <a:r>
              <a:rPr lang="en-US" altLang="zh-CN" dirty="0" err="1"/>
              <a:t>Xiaohan</a:t>
            </a:r>
            <a:r>
              <a:rPr lang="en-US" altLang="zh-CN" dirty="0"/>
              <a:t> Wu: Setting up many scenes for the project. The implementation of several API, including the loader of </a:t>
            </a:r>
            <a:r>
              <a:rPr lang="en-US" altLang="zh-CN" dirty="0" err="1"/>
              <a:t>OpenVDB</a:t>
            </a:r>
            <a:r>
              <a:rPr lang="en-US" altLang="zh-CN" dirty="0"/>
              <a:t>, surface-related interfaces. The arrangement of past and present codes. The collection of </a:t>
            </a:r>
            <a:r>
              <a:rPr lang="en-US" altLang="zh-CN" dirty="0" err="1"/>
              <a:t>OpenVDB</a:t>
            </a:r>
            <a:r>
              <a:rPr lang="en-US" altLang="zh-CN" dirty="0"/>
              <a:t> assets. The last two sections of the theoretical part of the report.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1764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D5772-6237-4C3C-89B6-C1840A82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85"/>
            <a:ext cx="10515600" cy="1325563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FFF4609-1C75-4965-91F0-EA4601EC0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12" y="1237179"/>
            <a:ext cx="5108588" cy="510858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346604-6C42-49C4-81C6-04F85E1B4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7178"/>
            <a:ext cx="5108589" cy="51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42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BB7C7-5065-4D9B-80C8-56C7738C9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6600" dirty="0">
                <a:latin typeface="Sylfaen" panose="010A0502050306030303" pitchFamily="18" charset="0"/>
              </a:rPr>
              <a:t>Q&amp;A</a:t>
            </a:r>
            <a:endParaRPr lang="zh-CN" altLang="en-US" sz="6600" dirty="0"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638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D5772-6237-4C3C-89B6-C1840A82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85"/>
            <a:ext cx="10515600" cy="1325563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FFF4609-1C75-4965-91F0-EA4601EC0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12" y="1237179"/>
            <a:ext cx="5108588" cy="510858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346604-6C42-49C4-81C6-04F85E1B4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7178"/>
            <a:ext cx="5108589" cy="51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62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7A3E3-6257-4399-B931-BA9F1C39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C6156B-3848-4695-9D06-B9A7FC01B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Physically Based </a:t>
            </a:r>
            <a:r>
              <a:rPr lang="en-US" altLang="zh-CN" dirty="0" err="1"/>
              <a:t>Rendering:From</a:t>
            </a:r>
            <a:r>
              <a:rPr lang="en-US" altLang="zh-CN" dirty="0"/>
              <a:t> Theory To Implementation</a:t>
            </a:r>
            <a:r>
              <a:rPr lang="zh-CN" altLang="en-US" dirty="0"/>
              <a:t>（</a:t>
            </a:r>
            <a:r>
              <a:rPr lang="en-US" altLang="zh-CN" dirty="0"/>
              <a:t>PBRT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Spectral and Decomposition Tracking for Rendering Heterogeneous Volume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Residual Ratio Tracking for Estimating Attenuation in Participating Media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Unbiased, Adaptive Stochastic Sampling for Rendering Inhomogeneous participating media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7260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50A24-6071-4EE2-858C-74BFAF3B2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660" y="25443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PBRT-&gt;</a:t>
            </a:r>
            <a:r>
              <a:rPr lang="en-US" altLang="zh-CN" b="1" dirty="0"/>
              <a:t>Integrator</a:t>
            </a:r>
            <a:endParaRPr lang="zh-CN" altLang="en-US" b="1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92B14BB-E5EF-4853-B051-C75018869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8" y="1830986"/>
            <a:ext cx="5578762" cy="4351338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DFF831-F8CF-4416-989D-15E66FA0A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200" y="1927659"/>
            <a:ext cx="4951562" cy="392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34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8D12A-0CDF-4037-8673-ED2C7F4A8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Spectral and Decomposition Tracking for Rendering Hetero-</a:t>
            </a:r>
            <a:r>
              <a:rPr lang="en-US" altLang="zh-CN" sz="3200" dirty="0" err="1"/>
              <a:t>geneous</a:t>
            </a:r>
            <a:r>
              <a:rPr lang="en-US" altLang="zh-CN" sz="3200" dirty="0"/>
              <a:t> Volume-&gt;</a:t>
            </a:r>
            <a:r>
              <a:rPr lang="en-US" altLang="zh-CN" sz="3200" b="1" dirty="0"/>
              <a:t>Sample distance</a:t>
            </a:r>
            <a:br>
              <a:rPr lang="en-US" altLang="zh-CN" sz="3200" dirty="0"/>
            </a:br>
            <a:endParaRPr lang="zh-CN" altLang="en-US" sz="32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316906E-9774-4BE0-853F-71BFC0097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08" y="3727481"/>
            <a:ext cx="5191191" cy="19569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6111CD-2774-4935-8D64-191B86251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99" y="3564604"/>
            <a:ext cx="5191191" cy="2119852"/>
          </a:xfrm>
          <a:prstGeom prst="rect">
            <a:avLst/>
          </a:prstGeom>
        </p:spPr>
      </p:pic>
      <p:pic>
        <p:nvPicPr>
          <p:cNvPr id="8" name="内容占位符 8">
            <a:extLst>
              <a:ext uri="{FF2B5EF4-FFF2-40B4-BE49-F238E27FC236}">
                <a16:creationId xmlns:a16="http://schemas.microsoft.com/office/drawing/2014/main" id="{3701B539-3682-4C4D-AD58-A3CEA4CB4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2017570"/>
            <a:ext cx="45815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02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2E796-3C06-4387-A6B4-D39CA3C7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Residual Ratio Tracking for Estimating Attenuation in Participating Media-&gt;</a:t>
            </a:r>
            <a:r>
              <a:rPr lang="en-US" altLang="zh-CN" sz="3200" b="1" dirty="0"/>
              <a:t>Evaluate transmittance</a:t>
            </a:r>
            <a:br>
              <a:rPr lang="en-US" altLang="zh-CN" sz="3200" dirty="0"/>
            </a:br>
            <a:endParaRPr lang="zh-CN" altLang="en-US" sz="3200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B156B07E-ABA9-4D93-BE7A-1384FF22C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57" y="1998169"/>
            <a:ext cx="10515600" cy="3217683"/>
          </a:xfrm>
        </p:spPr>
      </p:pic>
    </p:spTree>
    <p:extLst>
      <p:ext uri="{BB962C8B-B14F-4D97-AF65-F5344CB8AC3E}">
        <p14:creationId xmlns:p14="http://schemas.microsoft.com/office/powerpoint/2010/main" val="1184377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AE4AB-2AB4-48B3-B6E1-D1F06DF52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Unbiased, Adaptive Stochastic Sampling for Rendering Inhomogeneous participating media -&gt;</a:t>
            </a:r>
            <a:r>
              <a:rPr lang="en-US" altLang="zh-CN" sz="3600" b="1" dirty="0"/>
              <a:t>KD-Tree</a:t>
            </a:r>
            <a:endParaRPr lang="zh-CN" altLang="en-US" sz="3600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8789B0-9ABE-4AC6-B801-2977EF67D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24" y="2039020"/>
            <a:ext cx="10515600" cy="228030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1F61F3-6375-47AB-B497-C7AE552A4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61" y="4330700"/>
            <a:ext cx="87725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2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8D694-6083-4017-850C-7F280123A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Sylfaen" panose="010A0502050306030303" pitchFamily="18" charset="0"/>
              </a:rPr>
              <a:t>Implementation</a:t>
            </a:r>
            <a:endParaRPr lang="zh-CN" altLang="en-US" dirty="0">
              <a:latin typeface="Sylfaen" panose="010A0502050306030303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6F09B-5BFC-41D8-A0E5-748B8E043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8297"/>
            <a:ext cx="10515600" cy="4351338"/>
          </a:xfrm>
        </p:spPr>
        <p:txBody>
          <a:bodyPr/>
          <a:lstStyle/>
          <a:p>
            <a:r>
              <a:rPr lang="en-US" altLang="zh-CN" dirty="0"/>
              <a:t>Volume</a:t>
            </a:r>
          </a:p>
          <a:p>
            <a:r>
              <a:rPr lang="en-US" altLang="zh-CN" dirty="0"/>
              <a:t>Medium</a:t>
            </a:r>
          </a:p>
          <a:p>
            <a:r>
              <a:rPr lang="en-US" altLang="zh-CN" dirty="0"/>
              <a:t>Integrator</a:t>
            </a:r>
          </a:p>
          <a:p>
            <a:r>
              <a:rPr lang="en-US" altLang="zh-CN" dirty="0" err="1"/>
              <a:t>Embree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7535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2CC2F-7B07-4720-92C1-CCF26170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Volume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034511-E3B0-4CB0-BE2A-2403690F6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Accessing encapsuled </a:t>
            </a:r>
            <a:r>
              <a:rPr lang="en-US" altLang="zh-CN" dirty="0" err="1"/>
              <a:t>OpenVDB</a:t>
            </a:r>
            <a:r>
              <a:rPr lang="en-US" altLang="zh-CN" dirty="0"/>
              <a:t> data</a:t>
            </a:r>
          </a:p>
          <a:p>
            <a:r>
              <a:rPr lang="en-US" altLang="zh-CN" dirty="0"/>
              <a:t>Two kinds: Grid, Grid with KD-Tree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159559-27B9-4366-A1FA-578D3FC36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28" y="3035721"/>
            <a:ext cx="47625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90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1338</Words>
  <Application>Microsoft Office PowerPoint</Application>
  <PresentationFormat>宽屏</PresentationFormat>
  <Paragraphs>101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Arial</vt:lpstr>
      <vt:lpstr>Source Code Pro</vt:lpstr>
      <vt:lpstr>Sylfaen</vt:lpstr>
      <vt:lpstr>Office 主题​​</vt:lpstr>
      <vt:lpstr>Smoke rendering</vt:lpstr>
      <vt:lpstr>Results</vt:lpstr>
      <vt:lpstr>Background</vt:lpstr>
      <vt:lpstr>PBRT-&gt;Integrator</vt:lpstr>
      <vt:lpstr>Spectral and Decomposition Tracking for Rendering Hetero-geneous Volume-&gt;Sample distance </vt:lpstr>
      <vt:lpstr>Residual Ratio Tracking for Estimating Attenuation in Participating Media-&gt;Evaluate transmittance </vt:lpstr>
      <vt:lpstr>Unbiased, Adaptive Stochastic Sampling for Rendering Inhomogeneous participating media -&gt;KD-Tree</vt:lpstr>
      <vt:lpstr>Implementation</vt:lpstr>
      <vt:lpstr>Volume</vt:lpstr>
      <vt:lpstr>Medium</vt:lpstr>
      <vt:lpstr>Integrator</vt:lpstr>
      <vt:lpstr>Embree</vt:lpstr>
      <vt:lpstr>Future work</vt:lpstr>
      <vt:lpstr>Contribution</vt:lpstr>
      <vt:lpstr>Results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Smoke rendering</dc:title>
  <dc:creator>烟花 易冷</dc:creator>
  <cp:lastModifiedBy>烟花 易冷</cp:lastModifiedBy>
  <cp:revision>13</cp:revision>
  <dcterms:created xsi:type="dcterms:W3CDTF">2022-01-16T06:27:44Z</dcterms:created>
  <dcterms:modified xsi:type="dcterms:W3CDTF">2022-01-16T15:23:09Z</dcterms:modified>
</cp:coreProperties>
</file>